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2" r:id="rId4"/>
    <p:sldId id="268" r:id="rId5"/>
    <p:sldId id="260" r:id="rId6"/>
    <p:sldId id="263" r:id="rId7"/>
    <p:sldId id="264" r:id="rId8"/>
    <p:sldId id="266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8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648" userDrawn="1">
          <p15:clr>
            <a:srgbClr val="A4A3A4"/>
          </p15:clr>
        </p15:guide>
        <p15:guide id="4" pos="5448" userDrawn="1">
          <p15:clr>
            <a:srgbClr val="A4A3A4"/>
          </p15:clr>
        </p15:guide>
        <p15:guide id="5" orient="horz" pos="960" userDrawn="1">
          <p15:clr>
            <a:srgbClr val="A4A3A4"/>
          </p15:clr>
        </p15:guide>
        <p15:guide id="6" pos="3408" userDrawn="1">
          <p15:clr>
            <a:srgbClr val="A4A3A4"/>
          </p15:clr>
        </p15:guide>
        <p15:guide id="7" orient="horz" pos="3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7073"/>
    <a:srgbClr val="006666"/>
    <a:srgbClr val="237F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568"/>
        <p:guide pos="2880"/>
        <p:guide pos="648"/>
        <p:guide pos="5448"/>
        <p:guide orient="horz" pos="960"/>
        <p:guide pos="3408"/>
        <p:guide orient="horz" pos="345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BFE9-E080-F64C-880B-CBB0BD9B855E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300B5-120B-C14F-95A7-099CF5A55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524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EB23C-AB35-4BD0-B5C5-EE2E2C6D54A6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B5C13-7FF8-46AB-AA5D-34ED164E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756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B5C13-7FF8-46AB-AA5D-34ED164E9E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41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B5C13-7FF8-46AB-AA5D-34ED164E9E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7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736600" y="396230"/>
            <a:ext cx="7683500" cy="191517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Times New Roman"/>
                <a:cs typeface="Times New Roman"/>
              </a:rPr>
              <a:t>Catalogue User Guide</a:t>
            </a:r>
            <a:br>
              <a:rPr lang="en-US" sz="4000" dirty="0">
                <a:solidFill>
                  <a:schemeClr val="bg1"/>
                </a:solidFill>
                <a:latin typeface="Times New Roman"/>
                <a:cs typeface="Times New Roman"/>
              </a:rPr>
            </a:br>
            <a:endParaRPr lang="en-US" sz="32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736600" y="1638300"/>
            <a:ext cx="76835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dirty="0">
                <a:solidFill>
                  <a:schemeClr val="bg1">
                    <a:lumMod val="95000"/>
                  </a:schemeClr>
                </a:solidFill>
                <a:latin typeface="Calibri"/>
                <a:cs typeface="Calibri"/>
              </a:rPr>
              <a:t>2020  - 2021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cw horz logo 1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4409"/>
            <a:ext cx="5943042" cy="689393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2413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6421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302500" y="241300"/>
            <a:ext cx="1384300" cy="228600"/>
          </a:xfrm>
          <a:prstGeom prst="rect">
            <a:avLst/>
          </a:prstGeom>
          <a:solidFill>
            <a:srgbClr val="237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655640" y="67947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  <a:t>Catalogue Home Page</a:t>
            </a:r>
            <a:b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</a:br>
            <a:endParaRPr lang="en-US" sz="2800" dirty="0">
              <a:solidFill>
                <a:srgbClr val="237F83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640" y="1655221"/>
            <a:ext cx="391636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10000"/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Use the left-hand navigation pane to select any section of the catalogue, including policies, </a:t>
            </a:r>
            <a:r>
              <a:rPr lang="en-US" dirty="0">
                <a:cs typeface="Calibri"/>
              </a:rPr>
              <a:t>programs, course </a:t>
            </a:r>
            <a:r>
              <a:rPr lang="en-US" dirty="0">
                <a:latin typeface="Calibri"/>
                <a:cs typeface="Calibri"/>
              </a:rPr>
              <a:t>descriptions, and specific schools and colleges.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267" y="1674271"/>
            <a:ext cx="2295525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50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cw horz logo 1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4409"/>
            <a:ext cx="5943042" cy="689393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2413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6421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302500" y="241300"/>
            <a:ext cx="1384300" cy="228600"/>
          </a:xfrm>
          <a:prstGeom prst="rect">
            <a:avLst/>
          </a:prstGeom>
          <a:solidFill>
            <a:srgbClr val="237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655640" y="67947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  <a:t>Catalogue Search Engine</a:t>
            </a:r>
            <a:b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</a:br>
            <a:endParaRPr lang="en-US" sz="2800" dirty="0">
              <a:solidFill>
                <a:srgbClr val="237F83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640" y="1636171"/>
            <a:ext cx="391636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10000"/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cs typeface="Calibri"/>
              </a:rPr>
              <a:t>Enter search terms and then select from the options in the drop-down menu at the lower left of the navigation bar to search all or specific sections of the catalogue.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300" y="1651973"/>
            <a:ext cx="223837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1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cw horz logo 1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4409"/>
            <a:ext cx="5943042" cy="689393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2413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6421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302500" y="241300"/>
            <a:ext cx="1384300" cy="228600"/>
          </a:xfrm>
          <a:prstGeom prst="rect">
            <a:avLst/>
          </a:prstGeom>
          <a:solidFill>
            <a:srgbClr val="237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655640" y="679478"/>
            <a:ext cx="8229600" cy="84452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  <a:t>Search Options</a:t>
            </a:r>
            <a:b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</a:br>
            <a:endParaRPr lang="en-US" sz="2800" dirty="0">
              <a:solidFill>
                <a:srgbClr val="237F83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640" y="1464721"/>
            <a:ext cx="391636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10000"/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cs typeface="Calibri"/>
              </a:rPr>
              <a:t>Search options are available by clicking on the Advanced Search link below the regular search form  or by clicking the Modify Search Options link after performing a search.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300" y="1517650"/>
            <a:ext cx="2305050" cy="1352550"/>
          </a:xfrm>
          <a:prstGeom prst="rect">
            <a:avLst/>
          </a:prstGeom>
        </p:spPr>
      </p:pic>
      <p:sp>
        <p:nvSpPr>
          <p:cNvPr id="7" name="Up Arrow 6"/>
          <p:cNvSpPr/>
          <p:nvPr/>
        </p:nvSpPr>
        <p:spPr>
          <a:xfrm rot="4039495">
            <a:off x="4973362" y="2527866"/>
            <a:ext cx="293994" cy="550247"/>
          </a:xfrm>
          <a:prstGeom prst="upArrow">
            <a:avLst/>
          </a:prstGeom>
          <a:gradFill>
            <a:gsLst>
              <a:gs pos="0">
                <a:schemeClr val="dk2">
                  <a:tint val="40000"/>
                  <a:satMod val="350000"/>
                  <a:alpha val="0"/>
                </a:schemeClr>
              </a:gs>
              <a:gs pos="50000">
                <a:srgbClr val="003366"/>
              </a:gs>
            </a:gsLst>
            <a:path path="circle">
              <a:fillToRect l="50000" t="-80000" r="50000" b="180000"/>
            </a:path>
          </a:gradFill>
        </p:spPr>
        <p:style>
          <a:lnRef idx="1">
            <a:schemeClr val="accent1"/>
          </a:lnRef>
          <a:fillRef idx="1002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65165" y="3891560"/>
            <a:ext cx="374491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10000"/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cs typeface="Calibri"/>
              </a:rPr>
              <a:t>To limit your search to only specific types of catalogue content, check only the checkboxes for content categories you wish to include in your search.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475" y="3691002"/>
            <a:ext cx="4414695" cy="218344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456650" y="2533141"/>
            <a:ext cx="1196503" cy="302928"/>
          </a:xfrm>
          <a:prstGeom prst="rect">
            <a:avLst/>
          </a:prstGeom>
          <a:solidFill>
            <a:srgbClr val="0070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Advanced Search</a:t>
            </a:r>
          </a:p>
        </p:txBody>
      </p:sp>
    </p:spTree>
    <p:extLst>
      <p:ext uri="{BB962C8B-B14F-4D97-AF65-F5344CB8AC3E}">
        <p14:creationId xmlns:p14="http://schemas.microsoft.com/office/powerpoint/2010/main" val="3915464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cw horz logo 1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4409"/>
            <a:ext cx="5943042" cy="689393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2413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6421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302500" y="241300"/>
            <a:ext cx="1384300" cy="228600"/>
          </a:xfrm>
          <a:prstGeom prst="rect">
            <a:avLst/>
          </a:prstGeom>
          <a:solidFill>
            <a:srgbClr val="237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655640" y="67947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  <a:t>Course Search</a:t>
            </a:r>
            <a:b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</a:br>
            <a:endParaRPr lang="en-US" sz="2800" dirty="0">
              <a:solidFill>
                <a:srgbClr val="237F83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640" y="1550446"/>
            <a:ext cx="803116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10000"/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cs typeface="Calibri"/>
              </a:rPr>
              <a:t>Select Course Descriptions on the left navigation pane to search courses by prefix/subject, number etc.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40" y="2613518"/>
            <a:ext cx="7650160" cy="24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53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cw horz logo 1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4409"/>
            <a:ext cx="5943042" cy="689393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2413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6421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302500" y="241300"/>
            <a:ext cx="1384300" cy="228600"/>
          </a:xfrm>
          <a:prstGeom prst="rect">
            <a:avLst/>
          </a:prstGeom>
          <a:solidFill>
            <a:srgbClr val="237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655640" y="67947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  <a:t>Course Details</a:t>
            </a:r>
            <a:b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</a:br>
            <a:endParaRPr lang="en-US" sz="2800" dirty="0">
              <a:solidFill>
                <a:srgbClr val="237F83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7674" y="1521871"/>
            <a:ext cx="803116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10000"/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cs typeface="Calibri"/>
              </a:rPr>
              <a:t>Select the course title to expand the course details; select the title again to hide the information.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534750"/>
            <a:ext cx="7583747" cy="316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58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cw horz logo 1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4409"/>
            <a:ext cx="5943042" cy="689393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2413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6421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302500" y="241300"/>
            <a:ext cx="1384300" cy="228600"/>
          </a:xfrm>
          <a:prstGeom prst="rect">
            <a:avLst/>
          </a:prstGeom>
          <a:solidFill>
            <a:srgbClr val="237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655640" y="67947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  <a:t>Degrees and Programs Offered</a:t>
            </a:r>
            <a:b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</a:br>
            <a:endParaRPr lang="en-US" sz="2800" dirty="0">
              <a:solidFill>
                <a:srgbClr val="237F83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640" y="1489268"/>
            <a:ext cx="8229600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10000"/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cs typeface="Calibri"/>
              </a:rPr>
              <a:t>View an alphabetical listing of degrees and programs available. Click on Degree Programs and Requirements in left navigation pane and select the program you are interested in.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772456"/>
            <a:ext cx="6992355" cy="301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84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cw horz logo 1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4409"/>
            <a:ext cx="5943042" cy="689393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2413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6421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302500" y="241300"/>
            <a:ext cx="1384300" cy="228600"/>
          </a:xfrm>
          <a:prstGeom prst="rect">
            <a:avLst/>
          </a:prstGeom>
          <a:solidFill>
            <a:srgbClr val="237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655640" y="67947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  <a:t>Looking for a different catalogue year?</a:t>
            </a:r>
            <a:b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</a:br>
            <a:endParaRPr lang="en-US" sz="2800" dirty="0">
              <a:solidFill>
                <a:srgbClr val="237F83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640" y="1431071"/>
            <a:ext cx="3916360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10000"/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cs typeface="Calibri"/>
              </a:rPr>
              <a:t>Years 2011 – present are available via the drop-down menu on the top right of catalogue home page.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56988" y="3797430"/>
            <a:ext cx="3429000" cy="150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cs typeface="Calibri"/>
              </a:rPr>
              <a:t>For all other years, see Archived  or Expired Catalogues on the left-hand navigation pane.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143" y="3696473"/>
            <a:ext cx="2181225" cy="21812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7190" y="1560959"/>
            <a:ext cx="3354385" cy="1919307"/>
          </a:xfrm>
          <a:prstGeom prst="rect">
            <a:avLst/>
          </a:prstGeom>
        </p:spPr>
      </p:pic>
      <p:sp>
        <p:nvSpPr>
          <p:cNvPr id="12" name="Up Arrow 11"/>
          <p:cNvSpPr/>
          <p:nvPr/>
        </p:nvSpPr>
        <p:spPr>
          <a:xfrm rot="5400000">
            <a:off x="1488687" y="3801174"/>
            <a:ext cx="253731" cy="550247"/>
          </a:xfrm>
          <a:prstGeom prst="upArrow">
            <a:avLst/>
          </a:prstGeom>
          <a:gradFill>
            <a:gsLst>
              <a:gs pos="0">
                <a:schemeClr val="dk2">
                  <a:tint val="40000"/>
                  <a:satMod val="350000"/>
                  <a:alpha val="0"/>
                </a:schemeClr>
              </a:gs>
              <a:gs pos="50000">
                <a:srgbClr val="003366"/>
              </a:gs>
            </a:gsLst>
            <a:path path="circle">
              <a:fillToRect l="50000" t="-80000" r="50000" b="180000"/>
            </a:path>
          </a:gradFill>
        </p:spPr>
        <p:style>
          <a:lnRef idx="1">
            <a:schemeClr val="accent1"/>
          </a:lnRef>
          <a:fillRef idx="1002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333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cw horz logo 1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4409"/>
            <a:ext cx="5943042" cy="689393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2413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6421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302500" y="241300"/>
            <a:ext cx="1384300" cy="228600"/>
          </a:xfrm>
          <a:prstGeom prst="rect">
            <a:avLst/>
          </a:prstGeom>
          <a:solidFill>
            <a:srgbClr val="237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655640" y="67947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  <a:t>Catalogue change icons</a:t>
            </a:r>
            <a:endParaRPr lang="en-US" sz="2800" dirty="0">
              <a:solidFill>
                <a:srgbClr val="237F83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640" y="1860245"/>
            <a:ext cx="391636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10000"/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cs typeface="Calibri"/>
              </a:rPr>
              <a:t>This icon indicates that a change has been made within the catalogue. Click the icon to review the </a:t>
            </a:r>
            <a:r>
              <a:rPr lang="en-US" i="1" dirty="0">
                <a:solidFill>
                  <a:prstClr val="black"/>
                </a:solidFill>
                <a:cs typeface="Calibri"/>
              </a:rPr>
              <a:t>original</a:t>
            </a:r>
            <a:r>
              <a:rPr lang="en-US" dirty="0">
                <a:solidFill>
                  <a:prstClr val="black"/>
                </a:solidFill>
                <a:cs typeface="Calibri"/>
              </a:rPr>
              <a:t> program information.</a:t>
            </a:r>
          </a:p>
        </p:txBody>
      </p:sp>
      <p:pic>
        <p:nvPicPr>
          <p:cNvPr id="1028" name="Picture 4" descr="http://catalogue.uncw.edu/mime/media/30/1374/right-undergrad-chan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539" y="2119608"/>
            <a:ext cx="2519396" cy="88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419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cw horz logo 1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4409"/>
            <a:ext cx="5943042" cy="689393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2413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642100"/>
            <a:ext cx="9144000" cy="0"/>
          </a:xfrm>
          <a:prstGeom prst="line">
            <a:avLst/>
          </a:prstGeom>
          <a:ln>
            <a:solidFill>
              <a:srgbClr val="237F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302500" y="241300"/>
            <a:ext cx="1384300" cy="228600"/>
          </a:xfrm>
          <a:prstGeom prst="rect">
            <a:avLst/>
          </a:prstGeom>
          <a:solidFill>
            <a:srgbClr val="237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655640" y="67947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  <a:t>Access information on your mobile device</a:t>
            </a:r>
            <a:br>
              <a:rPr lang="en-US" sz="3600" dirty="0">
                <a:solidFill>
                  <a:srgbClr val="237F83"/>
                </a:solidFill>
                <a:latin typeface="Times New Roman"/>
                <a:cs typeface="Times New Roman"/>
              </a:rPr>
            </a:br>
            <a:endParaRPr lang="en-US" sz="2800" dirty="0">
              <a:solidFill>
                <a:srgbClr val="237F83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640" y="2277413"/>
            <a:ext cx="408173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10000"/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cs typeface="Calibri"/>
              </a:rPr>
              <a:t>Scan this code to view our mobile app.</a:t>
            </a:r>
          </a:p>
        </p:txBody>
      </p:sp>
      <p:pic>
        <p:nvPicPr>
          <p:cNvPr id="1026" name="Picture 2" descr="http://catalogue.uncw.edu/mime/media/30/1678/qrcode.2097524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469" y="1807490"/>
            <a:ext cx="2110901" cy="211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773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290</Words>
  <Application>Microsoft Office PowerPoint</Application>
  <PresentationFormat>On-screen Show (4:3)</PresentationFormat>
  <Paragraphs>25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Catalogue User Guide </vt:lpstr>
      <vt:lpstr>Catalogue Home Page </vt:lpstr>
      <vt:lpstr>Catalogue Search Engine </vt:lpstr>
      <vt:lpstr>Search Options </vt:lpstr>
      <vt:lpstr>Course Search </vt:lpstr>
      <vt:lpstr>Course Details </vt:lpstr>
      <vt:lpstr>Degrees and Programs Offered </vt:lpstr>
      <vt:lpstr>Looking for a different catalogue year? </vt:lpstr>
      <vt:lpstr>Catalogue change icons</vt:lpstr>
      <vt:lpstr>Access information on your mobile device </vt:lpstr>
    </vt:vector>
  </TitlesOfParts>
  <Company>uncw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Project</dc:title>
  <dc:creator>Kyle Prey</dc:creator>
  <cp:lastModifiedBy>Maura Z</cp:lastModifiedBy>
  <cp:revision>79</cp:revision>
  <dcterms:created xsi:type="dcterms:W3CDTF">2013-08-28T14:56:27Z</dcterms:created>
  <dcterms:modified xsi:type="dcterms:W3CDTF">2020-07-31T12:09:38Z</dcterms:modified>
</cp:coreProperties>
</file>